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30604" y="10049797"/>
            <a:ext cx="2078989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59910" y="10049797"/>
            <a:ext cx="230632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Relationship Id="rId3" Type="http://schemas.openxmlformats.org/officeDocument/2006/relationships/image" Target="../media/image2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2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jpg"/><Relationship Id="rId3" Type="http://schemas.openxmlformats.org/officeDocument/2006/relationships/image" Target="../media/image26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304" y="914399"/>
            <a:ext cx="2246756" cy="2484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43304" y="1163065"/>
            <a:ext cx="2479802" cy="248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43304" y="1413001"/>
            <a:ext cx="2900933" cy="2484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83461" y="4648834"/>
            <a:ext cx="4961001" cy="341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4221" y="4648834"/>
            <a:ext cx="365760" cy="341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22370" y="5331586"/>
            <a:ext cx="881595" cy="2179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05960" y="5331586"/>
            <a:ext cx="445008" cy="2179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05023" y="6235572"/>
            <a:ext cx="857351" cy="2484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39845" y="6235572"/>
            <a:ext cx="393191" cy="2484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52265" y="6235572"/>
            <a:ext cx="445770" cy="2484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61642" y="6608952"/>
            <a:ext cx="579119" cy="2484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96363" y="6608952"/>
            <a:ext cx="252984" cy="2484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22854" y="6608952"/>
            <a:ext cx="1152017" cy="2484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569842" y="6608952"/>
            <a:ext cx="150875" cy="2484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70680" y="6608952"/>
            <a:ext cx="2041525" cy="24841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28110" y="9222943"/>
            <a:ext cx="703072" cy="24841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955669" y="9222943"/>
            <a:ext cx="353567" cy="24841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429250" y="698499"/>
            <a:ext cx="1049654" cy="1097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3850"/>
            <a:ext cx="5301615" cy="955675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400" b="1">
                <a:latin typeface="Arial"/>
                <a:cs typeface="Arial"/>
              </a:rPr>
              <a:t>Example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1.3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Determine the total </a:t>
            </a:r>
            <a:r>
              <a:rPr dirty="0" sz="1400">
                <a:latin typeface="Times New Roman"/>
                <a:cs typeface="Times New Roman"/>
              </a:rPr>
              <a:t>charge </a:t>
            </a:r>
            <a:r>
              <a:rPr dirty="0" sz="1400" spc="-5">
                <a:latin typeface="Times New Roman"/>
                <a:cs typeface="Times New Roman"/>
              </a:rPr>
              <a:t>entering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terminal between </a:t>
            </a: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1</a:t>
            </a:r>
            <a:r>
              <a:rPr dirty="0" sz="1400" spc="-90">
                <a:latin typeface="DejaVu Sans"/>
                <a:cs typeface="DejaVu Sans"/>
              </a:rPr>
              <a:t> </a:t>
            </a:r>
            <a:r>
              <a:rPr dirty="0" sz="1400" spc="-195">
                <a:latin typeface="DejaVu Sans"/>
                <a:cs typeface="DejaVu Sans"/>
              </a:rPr>
              <a:t>𝑠 </a:t>
            </a:r>
            <a:r>
              <a:rPr dirty="0" sz="140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2 </a:t>
            </a:r>
            <a:r>
              <a:rPr dirty="0" sz="1400" spc="-195">
                <a:latin typeface="DejaVu Sans"/>
                <a:cs typeface="DejaVu Sans"/>
              </a:rPr>
              <a:t>𝑠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current passing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terminal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400">
                <a:latin typeface="DejaVu Sans"/>
                <a:cs typeface="DejaVu Sans"/>
              </a:rPr>
              <a:t>𝑖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baseline="1984" sz="2100" spc="-135">
                <a:latin typeface="DejaVu Sans"/>
                <a:cs typeface="DejaVu Sans"/>
              </a:rPr>
              <a:t>(</a:t>
            </a:r>
            <a:r>
              <a:rPr dirty="0" sz="1400" spc="-90">
                <a:latin typeface="DejaVu Sans"/>
                <a:cs typeface="DejaVu Sans"/>
              </a:rPr>
              <a:t>3𝑡</a:t>
            </a:r>
            <a:r>
              <a:rPr dirty="0" baseline="27777" sz="1500" spc="-135">
                <a:latin typeface="DejaVu Sans"/>
                <a:cs typeface="DejaVu Sans"/>
              </a:rPr>
              <a:t>2 </a:t>
            </a:r>
            <a:r>
              <a:rPr dirty="0" sz="1400" spc="-125">
                <a:latin typeface="DejaVu Sans"/>
                <a:cs typeface="DejaVu Sans"/>
              </a:rPr>
              <a:t>− </a:t>
            </a:r>
            <a:r>
              <a:rPr dirty="0" sz="1400" spc="-110">
                <a:latin typeface="DejaVu Sans"/>
                <a:cs typeface="DejaVu Sans"/>
              </a:rPr>
              <a:t>𝑡</a:t>
            </a:r>
            <a:r>
              <a:rPr dirty="0" baseline="1984" sz="2100" spc="-165">
                <a:latin typeface="DejaVu Sans"/>
                <a:cs typeface="DejaVu Sans"/>
              </a:rPr>
              <a:t>)</a:t>
            </a:r>
            <a:r>
              <a:rPr dirty="0" baseline="1984" sz="2100" spc="-502">
                <a:latin typeface="DejaVu Sans"/>
                <a:cs typeface="DejaVu Sans"/>
              </a:rPr>
              <a:t> </a:t>
            </a:r>
            <a:r>
              <a:rPr dirty="0" sz="1400" spc="-60">
                <a:latin typeface="DejaVu Sans"/>
                <a:cs typeface="DejaVu Sans"/>
              </a:rPr>
              <a:t>𝐴.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5107660"/>
            <a:ext cx="3025775" cy="63246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b="1">
                <a:latin typeface="Arial"/>
                <a:cs typeface="Arial"/>
              </a:rPr>
              <a:t>Practice </a:t>
            </a:r>
            <a:r>
              <a:rPr dirty="0" sz="1400" spc="-5" b="1">
                <a:latin typeface="Arial"/>
                <a:cs typeface="Arial"/>
              </a:rPr>
              <a:t>Problem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spc="5" b="1">
                <a:latin typeface="Arial"/>
                <a:cs typeface="Arial"/>
              </a:rPr>
              <a:t>1.3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400" spc="-5">
                <a:latin typeface="Times New Roman"/>
                <a:cs typeface="Times New Roman"/>
              </a:rPr>
              <a:t>The current flowing through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element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84116" y="5789802"/>
            <a:ext cx="7600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14">
                <a:latin typeface="DejaVu Sans"/>
                <a:cs typeface="DejaVu Sans"/>
              </a:rPr>
              <a:t>0 </a:t>
            </a:r>
            <a:r>
              <a:rPr dirty="0" sz="1400" spc="-125">
                <a:latin typeface="DejaVu Sans"/>
                <a:cs typeface="DejaVu Sans"/>
              </a:rPr>
              <a:t>&lt; </a:t>
            </a: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&lt;</a:t>
            </a:r>
            <a:r>
              <a:rPr dirty="0" sz="1400" spc="-85">
                <a:latin typeface="DejaVu Sans"/>
                <a:cs typeface="DejaVu Sans"/>
              </a:rPr>
              <a:t> </a:t>
            </a:r>
            <a:r>
              <a:rPr dirty="0" sz="1400" spc="-114">
                <a:latin typeface="DejaVu Sans"/>
                <a:cs typeface="DejaVu Sans"/>
              </a:rPr>
              <a:t>1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18002" y="5789802"/>
            <a:ext cx="808990" cy="6572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76555">
              <a:lnSpc>
                <a:spcPts val="1639"/>
              </a:lnSpc>
              <a:spcBef>
                <a:spcPts val="105"/>
              </a:spcBef>
            </a:pPr>
            <a:r>
              <a:rPr dirty="0" sz="1400" spc="-114">
                <a:latin typeface="DejaVu Sans"/>
                <a:cs typeface="DejaVu Sans"/>
              </a:rPr>
              <a:t>2</a:t>
            </a:r>
            <a:r>
              <a:rPr dirty="0" sz="1400" spc="-155">
                <a:latin typeface="DejaVu Sans"/>
                <a:cs typeface="DejaVu Sans"/>
              </a:rPr>
              <a:t> </a:t>
            </a:r>
            <a:r>
              <a:rPr dirty="0" sz="1400" spc="45">
                <a:latin typeface="DejaVu Sans"/>
                <a:cs typeface="DejaVu Sans"/>
              </a:rPr>
              <a:t>𝐴</a:t>
            </a:r>
            <a:endParaRPr sz="1400">
              <a:latin typeface="DejaVu Sans"/>
              <a:cs typeface="DejaVu Sans"/>
            </a:endParaRPr>
          </a:p>
          <a:p>
            <a:pPr marL="12700">
              <a:lnSpc>
                <a:spcPts val="1639"/>
              </a:lnSpc>
            </a:pPr>
            <a:r>
              <a:rPr dirty="0" sz="1400" spc="-400">
                <a:latin typeface="DejaVu Sans"/>
                <a:cs typeface="DejaVu Sans"/>
              </a:rPr>
              <a:t>𝑖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100">
                <a:latin typeface="DejaVu Sans"/>
                <a:cs typeface="DejaVu Sans"/>
              </a:rPr>
              <a:t> </a:t>
            </a:r>
            <a:r>
              <a:rPr dirty="0" sz="1400" spc="-335">
                <a:latin typeface="DejaVu Sans"/>
                <a:cs typeface="DejaVu Sans"/>
              </a:rPr>
              <a:t>{</a:t>
            </a:r>
            <a:endParaRPr sz="1400">
              <a:latin typeface="DejaVu Sans"/>
              <a:cs typeface="DejaVu Sans"/>
            </a:endParaRPr>
          </a:p>
          <a:p>
            <a:pPr marL="384175">
              <a:lnSpc>
                <a:spcPct val="100000"/>
              </a:lnSpc>
              <a:spcBef>
                <a:spcPts val="10"/>
              </a:spcBef>
            </a:pPr>
            <a:r>
              <a:rPr dirty="0" sz="1400" spc="-130">
                <a:latin typeface="DejaVu Sans"/>
                <a:cs typeface="DejaVu Sans"/>
              </a:rPr>
              <a:t>2𝑡</a:t>
            </a:r>
            <a:r>
              <a:rPr dirty="0" baseline="27777" sz="1500" spc="-195">
                <a:latin typeface="DejaVu Sans"/>
                <a:cs typeface="DejaVu Sans"/>
              </a:rPr>
              <a:t>2</a:t>
            </a:r>
            <a:r>
              <a:rPr dirty="0" baseline="27777" sz="1500" spc="-44">
                <a:latin typeface="DejaVu Sans"/>
                <a:cs typeface="DejaVu Sans"/>
              </a:rPr>
              <a:t> </a:t>
            </a:r>
            <a:r>
              <a:rPr dirty="0" sz="1400" spc="45">
                <a:latin typeface="DejaVu Sans"/>
                <a:cs typeface="DejaVu Sans"/>
              </a:rPr>
              <a:t>𝐴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08728" y="6207632"/>
            <a:ext cx="42925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&gt;</a:t>
            </a:r>
            <a:r>
              <a:rPr dirty="0" sz="1400" spc="-204">
                <a:latin typeface="DejaVu Sans"/>
                <a:cs typeface="DejaVu Sans"/>
              </a:rPr>
              <a:t> </a:t>
            </a:r>
            <a:r>
              <a:rPr dirty="0" sz="1400" spc="-114">
                <a:latin typeface="DejaVu Sans"/>
                <a:cs typeface="DejaVu Sans"/>
              </a:rPr>
              <a:t>1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6480428"/>
            <a:ext cx="46247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Calculate the charge entering the element from </a:t>
            </a: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0 </a:t>
            </a:r>
            <a:r>
              <a:rPr dirty="0" sz="1400" spc="-195">
                <a:latin typeface="DejaVu Sans"/>
                <a:cs typeface="DejaVu Sans"/>
              </a:rPr>
              <a:t>𝑡𝑜 </a:t>
            </a: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2</a:t>
            </a:r>
            <a:r>
              <a:rPr dirty="0" sz="1400" spc="-220">
                <a:latin typeface="DejaVu Sans"/>
                <a:cs typeface="DejaVu Sans"/>
              </a:rPr>
              <a:t> </a:t>
            </a:r>
            <a:r>
              <a:rPr dirty="0" sz="1400" spc="-165">
                <a:latin typeface="DejaVu Sans"/>
                <a:cs typeface="DejaVu Sans"/>
              </a:rPr>
              <a:t>𝑠.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15254" y="6741794"/>
            <a:ext cx="1206500" cy="18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8422"/>
            <a:ext cx="5302885" cy="5234305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sz="1400" b="1">
                <a:latin typeface="Times New Roman"/>
                <a:cs typeface="Times New Roman"/>
              </a:rPr>
              <a:t>1-1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Introduction</a:t>
            </a:r>
            <a:endParaRPr sz="1400">
              <a:latin typeface="Times New Roman"/>
              <a:cs typeface="Times New Roman"/>
            </a:endParaRPr>
          </a:p>
          <a:p>
            <a:pPr algn="just" marL="12700" marR="8890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Electric circuit theory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electromagnetic theory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two  fundamental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theories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upon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which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all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branches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electrical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engineering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15"/>
              </a:spcBef>
            </a:pP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built. Many </a:t>
            </a:r>
            <a:r>
              <a:rPr dirty="0" sz="1400">
                <a:latin typeface="Times New Roman"/>
                <a:cs typeface="Times New Roman"/>
              </a:rPr>
              <a:t>branches of </a:t>
            </a:r>
            <a:r>
              <a:rPr dirty="0" sz="1400" spc="-5">
                <a:latin typeface="Times New Roman"/>
                <a:cs typeface="Times New Roman"/>
              </a:rPr>
              <a:t>electrical engineering, such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power, electric  </a:t>
            </a:r>
            <a:r>
              <a:rPr dirty="0" sz="1400">
                <a:latin typeface="Times New Roman"/>
                <a:cs typeface="Times New Roman"/>
              </a:rPr>
              <a:t>machines, </a:t>
            </a:r>
            <a:r>
              <a:rPr dirty="0" sz="1400" spc="-5">
                <a:latin typeface="Times New Roman"/>
                <a:cs typeface="Times New Roman"/>
              </a:rPr>
              <a:t>control, electronics, communications, and instrumentation, are  </a:t>
            </a:r>
            <a:r>
              <a:rPr dirty="0" sz="1400">
                <a:latin typeface="Times New Roman"/>
                <a:cs typeface="Times New Roman"/>
              </a:rPr>
              <a:t>based </a:t>
            </a:r>
            <a:r>
              <a:rPr dirty="0" sz="1400" spc="-5">
                <a:latin typeface="Times New Roman"/>
                <a:cs typeface="Times New Roman"/>
              </a:rPr>
              <a:t>on electric circuit theory. Therefore,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basic electric circuit theory  </a:t>
            </a:r>
            <a:r>
              <a:rPr dirty="0" sz="1400">
                <a:latin typeface="Times New Roman"/>
                <a:cs typeface="Times New Roman"/>
              </a:rPr>
              <a:t>course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most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important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course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electrical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engineering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student,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ts val="241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always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excellent starting point </a:t>
            </a: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beginning student in electrical  engineering   education.   Circuit   </a:t>
            </a:r>
            <a:r>
              <a:rPr dirty="0" sz="1400">
                <a:latin typeface="Times New Roman"/>
                <a:cs typeface="Times New Roman"/>
              </a:rPr>
              <a:t>theory   is   </a:t>
            </a:r>
            <a:r>
              <a:rPr dirty="0" sz="1400" spc="-5">
                <a:latin typeface="Times New Roman"/>
                <a:cs typeface="Times New Roman"/>
              </a:rPr>
              <a:t>also   valuable 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students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241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specializing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other branches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physical sciences because circuits 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good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model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study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energy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general,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because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applied </a:t>
            </a:r>
            <a:r>
              <a:rPr dirty="0" sz="1400" spc="-5">
                <a:latin typeface="Times New Roman"/>
                <a:cs typeface="Times New Roman"/>
              </a:rPr>
              <a:t>mathematics, physics, and topology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involved.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electrical engineering, we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often interested in communicating or  transferring energy </a:t>
            </a:r>
            <a:r>
              <a:rPr dirty="0" sz="1400" spc="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point to another. To do this </a:t>
            </a:r>
            <a:r>
              <a:rPr dirty="0" sz="1400" spc="-10">
                <a:latin typeface="Times New Roman"/>
                <a:cs typeface="Times New Roman"/>
              </a:rPr>
              <a:t>requires an  </a:t>
            </a:r>
            <a:r>
              <a:rPr dirty="0" sz="1400" spc="-5">
                <a:latin typeface="Times New Roman"/>
                <a:cs typeface="Times New Roman"/>
              </a:rPr>
              <a:t>interconnection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electrical devices. </a:t>
            </a:r>
            <a:r>
              <a:rPr dirty="0" sz="1400" spc="-10">
                <a:latin typeface="Times New Roman"/>
                <a:cs typeface="Times New Roman"/>
              </a:rPr>
              <a:t>Such </a:t>
            </a:r>
            <a:r>
              <a:rPr dirty="0" sz="1400" spc="-5">
                <a:latin typeface="Times New Roman"/>
                <a:cs typeface="Times New Roman"/>
              </a:rPr>
              <a:t>interconnection </a:t>
            </a:r>
            <a:r>
              <a:rPr dirty="0" sz="1400">
                <a:latin typeface="Times New Roman"/>
                <a:cs typeface="Times New Roman"/>
              </a:rPr>
              <a:t>is referred </a:t>
            </a:r>
            <a:r>
              <a:rPr dirty="0" sz="1400" spc="-10">
                <a:latin typeface="Times New Roman"/>
                <a:cs typeface="Times New Roman"/>
              </a:rPr>
              <a:t>to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electric circuit, and each component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circuit is known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element.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6530" y="6157086"/>
            <a:ext cx="5469255" cy="39052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489584">
              <a:lnSpc>
                <a:spcPct val="100000"/>
              </a:lnSpc>
              <a:spcBef>
                <a:spcPts val="200"/>
              </a:spcBef>
            </a:pPr>
            <a:r>
              <a:rPr dirty="0" sz="1400" spc="-5">
                <a:latin typeface="Times New Roman"/>
                <a:cs typeface="Times New Roman"/>
              </a:rPr>
              <a:t>An </a:t>
            </a:r>
            <a:r>
              <a:rPr dirty="0" sz="1400" spc="-5" b="1">
                <a:latin typeface="Times New Roman"/>
                <a:cs typeface="Times New Roman"/>
              </a:rPr>
              <a:t>electric circuit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interconnection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electrical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elements.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6671538"/>
            <a:ext cx="5302885" cy="12509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simple electric circuit is shown in Fig. </a:t>
            </a:r>
            <a:r>
              <a:rPr dirty="0" sz="1400">
                <a:latin typeface="Times New Roman"/>
                <a:cs typeface="Times New Roman"/>
              </a:rPr>
              <a:t>1.1. It </a:t>
            </a:r>
            <a:r>
              <a:rPr dirty="0" sz="1400" spc="-5">
                <a:latin typeface="Times New Roman"/>
                <a:cs typeface="Times New Roman"/>
              </a:rPr>
              <a:t>consists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three </a:t>
            </a:r>
            <a:r>
              <a:rPr dirty="0" sz="1400" spc="-10">
                <a:latin typeface="Times New Roman"/>
                <a:cs typeface="Times New Roman"/>
              </a:rPr>
              <a:t>basic  </a:t>
            </a:r>
            <a:r>
              <a:rPr dirty="0" sz="1400" spc="-5">
                <a:latin typeface="Times New Roman"/>
                <a:cs typeface="Times New Roman"/>
              </a:rPr>
              <a:t>elements: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battery,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lamp,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connecting wires. </a:t>
            </a:r>
            <a:r>
              <a:rPr dirty="0" sz="1400" spc="-10">
                <a:latin typeface="Times New Roman"/>
                <a:cs typeface="Times New Roman"/>
              </a:rPr>
              <a:t>Such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simple circuit 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exist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itself; it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several applications, such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flashlight, </a:t>
            </a:r>
            <a:r>
              <a:rPr dirty="0" sz="1400">
                <a:latin typeface="Times New Roman"/>
                <a:cs typeface="Times New Roman"/>
              </a:rPr>
              <a:t>a  search </a:t>
            </a:r>
            <a:r>
              <a:rPr dirty="0" sz="1400" spc="-5">
                <a:latin typeface="Times New Roman"/>
                <a:cs typeface="Times New Roman"/>
              </a:rPr>
              <a:t>light, and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5">
                <a:latin typeface="Times New Roman"/>
                <a:cs typeface="Times New Roman"/>
              </a:rPr>
              <a:t> forth.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86074" y="8093873"/>
            <a:ext cx="2382857" cy="1842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30604" y="792327"/>
            <a:ext cx="5302885" cy="8921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12700">
              <a:lnSpc>
                <a:spcPct val="1436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Our goal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text is to learn various analytical techniques and  computer software applications for describing the behavior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circuit  like this.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437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Electric circuits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used in numerous electrical systems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accomplish  different tasks. Our objective in this book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the study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various </a:t>
            </a:r>
            <a:r>
              <a:rPr dirty="0" sz="1400" spc="-10">
                <a:latin typeface="Times New Roman"/>
                <a:cs typeface="Times New Roman"/>
              </a:rPr>
              <a:t>uses  </a:t>
            </a:r>
            <a:r>
              <a:rPr dirty="0" sz="1400" spc="-5">
                <a:latin typeface="Times New Roman"/>
                <a:cs typeface="Times New Roman"/>
              </a:rPr>
              <a:t>and applications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circuits. Rather </a:t>
            </a:r>
            <a:r>
              <a:rPr dirty="0" sz="1400">
                <a:latin typeface="Times New Roman"/>
                <a:cs typeface="Times New Roman"/>
              </a:rPr>
              <a:t>our </a:t>
            </a:r>
            <a:r>
              <a:rPr dirty="0" sz="1400" spc="-5">
                <a:latin typeface="Times New Roman"/>
                <a:cs typeface="Times New Roman"/>
              </a:rPr>
              <a:t>major concern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analysis </a:t>
            </a:r>
            <a:r>
              <a:rPr dirty="0" sz="1400">
                <a:latin typeface="Times New Roman"/>
                <a:cs typeface="Times New Roman"/>
              </a:rPr>
              <a:t>of  the </a:t>
            </a:r>
            <a:r>
              <a:rPr dirty="0" sz="1400" spc="-5">
                <a:latin typeface="Times New Roman"/>
                <a:cs typeface="Times New Roman"/>
              </a:rPr>
              <a:t>circuits.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 analysis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circuit,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mean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study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behavior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circuit: How does it respond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given input? How </a:t>
            </a:r>
            <a:r>
              <a:rPr dirty="0" sz="1400">
                <a:latin typeface="Times New Roman"/>
                <a:cs typeface="Times New Roman"/>
              </a:rPr>
              <a:t>do </a:t>
            </a:r>
            <a:r>
              <a:rPr dirty="0" sz="1400" spc="-5">
                <a:latin typeface="Times New Roman"/>
                <a:cs typeface="Times New Roman"/>
              </a:rPr>
              <a:t>the  interconnected elements and devices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circuit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interact?</a:t>
            </a:r>
            <a:endParaRPr sz="1400">
              <a:latin typeface="Times New Roman"/>
              <a:cs typeface="Times New Roman"/>
            </a:endParaRPr>
          </a:p>
          <a:p>
            <a:pPr algn="just" marL="12700" marR="8890">
              <a:lnSpc>
                <a:spcPct val="143600"/>
              </a:lnSpc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commence our </a:t>
            </a:r>
            <a:r>
              <a:rPr dirty="0" sz="1400" spc="-5">
                <a:latin typeface="Times New Roman"/>
                <a:cs typeface="Times New Roman"/>
              </a:rPr>
              <a:t>study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defining some </a:t>
            </a:r>
            <a:r>
              <a:rPr dirty="0" sz="1400">
                <a:latin typeface="Times New Roman"/>
                <a:cs typeface="Times New Roman"/>
              </a:rPr>
              <a:t>basic </a:t>
            </a:r>
            <a:r>
              <a:rPr dirty="0" sz="1400" spc="-5">
                <a:latin typeface="Times New Roman"/>
                <a:cs typeface="Times New Roman"/>
              </a:rPr>
              <a:t>concepts. These  concepts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include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charge,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current,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voltage,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circuit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elements,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power,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algn="just" marL="12700" marR="11430">
              <a:lnSpc>
                <a:spcPct val="1436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energy. </a:t>
            </a:r>
            <a:r>
              <a:rPr dirty="0" sz="1400">
                <a:latin typeface="Times New Roman"/>
                <a:cs typeface="Times New Roman"/>
              </a:rPr>
              <a:t>Before </a:t>
            </a:r>
            <a:r>
              <a:rPr dirty="0" sz="1400" spc="-5">
                <a:latin typeface="Times New Roman"/>
                <a:cs typeface="Times New Roman"/>
              </a:rPr>
              <a:t>defining these concepts,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must first establish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system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units that we will use throughout the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text.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55"/>
              </a:spcBef>
            </a:pPr>
            <a:r>
              <a:rPr dirty="0" sz="1400" b="1">
                <a:latin typeface="Times New Roman"/>
                <a:cs typeface="Times New Roman"/>
              </a:rPr>
              <a:t>1-2 </a:t>
            </a:r>
            <a:r>
              <a:rPr dirty="0" sz="1400" spc="-5" b="1">
                <a:latin typeface="Times New Roman"/>
                <a:cs typeface="Times New Roman"/>
              </a:rPr>
              <a:t>System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Units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As electrical engineers, we deal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measurable quantities. Our  measurement,  however,  must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communicated  in 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standard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language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45"/>
              </a:spcBef>
            </a:pP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virtually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professionals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understand,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irrespective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country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where the measurement is conducted. Such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international measurement  language is the International System </a:t>
            </a:r>
            <a:r>
              <a:rPr dirty="0" sz="1400">
                <a:latin typeface="Times New Roman"/>
                <a:cs typeface="Times New Roman"/>
              </a:rPr>
              <a:t>of Units (SI), </a:t>
            </a:r>
            <a:r>
              <a:rPr dirty="0" sz="1400" spc="-10">
                <a:latin typeface="Times New Roman"/>
                <a:cs typeface="Times New Roman"/>
              </a:rPr>
              <a:t>adopted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General  Conference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Weights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Measures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1960.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system,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there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six principal units from which the units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all other physical quantities 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derived. Table </a:t>
            </a:r>
            <a:r>
              <a:rPr dirty="0" sz="1400">
                <a:latin typeface="Times New Roman"/>
                <a:cs typeface="Times New Roman"/>
              </a:rPr>
              <a:t>1.1 </a:t>
            </a:r>
            <a:r>
              <a:rPr dirty="0" sz="1400" spc="-5">
                <a:latin typeface="Times New Roman"/>
                <a:cs typeface="Times New Roman"/>
              </a:rPr>
              <a:t>shows the six units, their </a:t>
            </a:r>
            <a:r>
              <a:rPr dirty="0" sz="1400" spc="-10">
                <a:latin typeface="Times New Roman"/>
                <a:cs typeface="Times New Roman"/>
              </a:rPr>
              <a:t>symbols,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 physical quantities they </a:t>
            </a:r>
            <a:r>
              <a:rPr dirty="0" sz="1400">
                <a:latin typeface="Times New Roman"/>
                <a:cs typeface="Times New Roman"/>
              </a:rPr>
              <a:t>represent.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SI </a:t>
            </a:r>
            <a:r>
              <a:rPr dirty="0" sz="1400" spc="-5">
                <a:latin typeface="Times New Roman"/>
                <a:cs typeface="Times New Roman"/>
              </a:rPr>
              <a:t>units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used throughout </a:t>
            </a:r>
            <a:r>
              <a:rPr dirty="0" sz="1400" spc="-10">
                <a:latin typeface="Times New Roman"/>
                <a:cs typeface="Times New Roman"/>
              </a:rPr>
              <a:t>this  </a:t>
            </a:r>
            <a:r>
              <a:rPr dirty="0" sz="1400" spc="-5">
                <a:latin typeface="Times New Roman"/>
                <a:cs typeface="Times New Roman"/>
              </a:rPr>
              <a:t>text.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One great advantage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SI </a:t>
            </a:r>
            <a:r>
              <a:rPr dirty="0" sz="1400" spc="-5">
                <a:latin typeface="Times New Roman"/>
                <a:cs typeface="Times New Roman"/>
              </a:rPr>
              <a:t>unit is that it uses prefixes based on the  </a:t>
            </a:r>
            <a:r>
              <a:rPr dirty="0" sz="1400">
                <a:latin typeface="Times New Roman"/>
                <a:cs typeface="Times New Roman"/>
              </a:rPr>
              <a:t>power of </a:t>
            </a:r>
            <a:r>
              <a:rPr dirty="0" sz="1400" spc="-5">
                <a:latin typeface="Times New Roman"/>
                <a:cs typeface="Times New Roman"/>
              </a:rPr>
              <a:t>10 to relate larger and smaller units to the basic unit. Table </a:t>
            </a:r>
            <a:r>
              <a:rPr dirty="0" sz="1400">
                <a:latin typeface="Times New Roman"/>
                <a:cs typeface="Times New Roman"/>
              </a:rPr>
              <a:t>1.2  </a:t>
            </a:r>
            <a:r>
              <a:rPr dirty="0" sz="1400" spc="-5">
                <a:latin typeface="Times New Roman"/>
                <a:cs typeface="Times New Roman"/>
              </a:rPr>
              <a:t>shows the </a:t>
            </a:r>
            <a:r>
              <a:rPr dirty="0" sz="1400">
                <a:latin typeface="Times New Roman"/>
                <a:cs typeface="Times New Roman"/>
              </a:rPr>
              <a:t>SI </a:t>
            </a:r>
            <a:r>
              <a:rPr dirty="0" sz="1400" spc="-5">
                <a:latin typeface="Times New Roman"/>
                <a:cs typeface="Times New Roman"/>
              </a:rPr>
              <a:t>prefixes and their </a:t>
            </a:r>
            <a:r>
              <a:rPr dirty="0" sz="1400">
                <a:latin typeface="Times New Roman"/>
                <a:cs typeface="Times New Roman"/>
              </a:rPr>
              <a:t>symbols. For </a:t>
            </a:r>
            <a:r>
              <a:rPr dirty="0" sz="1400" spc="-5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following are  expressions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same distance in meters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(m):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45"/>
              </a:spcBef>
              <a:tabLst>
                <a:tab pos="1697989" algn="l"/>
                <a:tab pos="2993390" algn="l"/>
              </a:tabLst>
            </a:pPr>
            <a:r>
              <a:rPr dirty="0" sz="1400" spc="-5">
                <a:latin typeface="Times New Roman"/>
                <a:cs typeface="Times New Roman"/>
              </a:rPr>
              <a:t>600,000,000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mm	</a:t>
            </a:r>
            <a:r>
              <a:rPr dirty="0" sz="1400" spc="-5">
                <a:latin typeface="Times New Roman"/>
                <a:cs typeface="Times New Roman"/>
              </a:rPr>
              <a:t>600,000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	</a:t>
            </a:r>
            <a:r>
              <a:rPr dirty="0" sz="1400" spc="-5">
                <a:latin typeface="Times New Roman"/>
                <a:cs typeface="Times New Roman"/>
              </a:rPr>
              <a:t>600</a:t>
            </a:r>
            <a:r>
              <a:rPr dirty="0" sz="1400">
                <a:latin typeface="Times New Roman"/>
                <a:cs typeface="Times New Roman"/>
              </a:rPr>
              <a:t> km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2608" y="914399"/>
            <a:ext cx="5223431" cy="25869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011679" y="3885507"/>
            <a:ext cx="3427882" cy="5338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8422"/>
            <a:ext cx="5302885" cy="1859280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sz="1400" b="1">
                <a:latin typeface="Times New Roman"/>
                <a:cs typeface="Times New Roman"/>
              </a:rPr>
              <a:t>1-3 </a:t>
            </a:r>
            <a:r>
              <a:rPr dirty="0" sz="1400" spc="-5" b="1">
                <a:latin typeface="Times New Roman"/>
                <a:cs typeface="Times New Roman"/>
              </a:rPr>
              <a:t>Charge and Current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The concept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electric charge is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underlying principle for explaining  </a:t>
            </a:r>
            <a:r>
              <a:rPr dirty="0" sz="140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electrical phenomena. Also, the most basic quantity in </a:t>
            </a: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electric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circuit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electric </a:t>
            </a:r>
            <a:r>
              <a:rPr dirty="0" sz="1400">
                <a:latin typeface="Times New Roman"/>
                <a:cs typeface="Times New Roman"/>
              </a:rPr>
              <a:t>charge.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experience the effect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electric  </a:t>
            </a:r>
            <a:r>
              <a:rPr dirty="0" sz="1400">
                <a:latin typeface="Times New Roman"/>
                <a:cs typeface="Times New Roman"/>
              </a:rPr>
              <a:t>charge </a:t>
            </a:r>
            <a:r>
              <a:rPr dirty="0" sz="1400" spc="-5">
                <a:latin typeface="Times New Roman"/>
                <a:cs typeface="Times New Roman"/>
              </a:rPr>
              <a:t>when we </a:t>
            </a:r>
            <a:r>
              <a:rPr dirty="0" sz="1400">
                <a:latin typeface="Times New Roman"/>
                <a:cs typeface="Times New Roman"/>
              </a:rPr>
              <a:t>try </a:t>
            </a:r>
            <a:r>
              <a:rPr dirty="0" sz="1400" spc="-5">
                <a:latin typeface="Times New Roman"/>
                <a:cs typeface="Times New Roman"/>
              </a:rPr>
              <a:t>to remove our </a:t>
            </a:r>
            <a:r>
              <a:rPr dirty="0" sz="1400" spc="-10">
                <a:latin typeface="Times New Roman"/>
                <a:cs typeface="Times New Roman"/>
              </a:rPr>
              <a:t>wool </a:t>
            </a:r>
            <a:r>
              <a:rPr dirty="0" sz="1400" spc="-5">
                <a:latin typeface="Times New Roman"/>
                <a:cs typeface="Times New Roman"/>
              </a:rPr>
              <a:t>sweater and have it stick to our  body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walk across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carpet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receive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shock.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6530" y="2782315"/>
            <a:ext cx="5469255" cy="698500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00"/>
              </a:spcBef>
            </a:pPr>
            <a:r>
              <a:rPr dirty="0" sz="1400" spc="-5" b="1">
                <a:latin typeface="Times New Roman"/>
                <a:cs typeface="Times New Roman"/>
              </a:rPr>
              <a:t>Charge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electrical property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10">
                <a:latin typeface="Times New Roman"/>
                <a:cs typeface="Times New Roman"/>
              </a:rPr>
              <a:t>atomic </a:t>
            </a:r>
            <a:r>
              <a:rPr dirty="0" sz="1400" spc="-5">
                <a:latin typeface="Times New Roman"/>
                <a:cs typeface="Times New Roman"/>
              </a:rPr>
              <a:t>particles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which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matter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consists, measured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coulombs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591280"/>
            <a:ext cx="5304155" cy="279336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5080">
              <a:lnSpc>
                <a:spcPct val="144400"/>
              </a:lnSpc>
              <a:spcBef>
                <a:spcPts val="8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know from </a:t>
            </a:r>
            <a:r>
              <a:rPr dirty="0" sz="1400" spc="-5">
                <a:latin typeface="Times New Roman"/>
                <a:cs typeface="Times New Roman"/>
              </a:rPr>
              <a:t>elementary physics that all matter is made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fundamental  building blocks known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10">
                <a:latin typeface="Times New Roman"/>
                <a:cs typeface="Times New Roman"/>
              </a:rPr>
              <a:t>atoms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that each atom consists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electrons,  protons, and neutrons.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also </a:t>
            </a:r>
            <a:r>
              <a:rPr dirty="0" sz="1400" spc="-5">
                <a:latin typeface="Times New Roman"/>
                <a:cs typeface="Times New Roman"/>
              </a:rPr>
              <a:t>know that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charge </a:t>
            </a:r>
            <a:r>
              <a:rPr dirty="0" sz="1400">
                <a:latin typeface="Times New Roman"/>
                <a:cs typeface="Times New Roman"/>
              </a:rPr>
              <a:t>e on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electron is  negative and equal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magnitude to </a:t>
            </a:r>
            <a:r>
              <a:rPr dirty="0" sz="1400" spc="-125">
                <a:latin typeface="DejaVu Sans"/>
                <a:cs typeface="DejaVu Sans"/>
              </a:rPr>
              <a:t>1.602 </a:t>
            </a:r>
            <a:r>
              <a:rPr dirty="0" sz="1400" spc="-175">
                <a:latin typeface="DejaVu Sans"/>
                <a:cs typeface="DejaVu Sans"/>
              </a:rPr>
              <a:t>× </a:t>
            </a:r>
            <a:r>
              <a:rPr dirty="0" sz="1400" spc="-60">
                <a:latin typeface="DejaVu Sans"/>
                <a:cs typeface="DejaVu Sans"/>
              </a:rPr>
              <a:t>10</a:t>
            </a:r>
            <a:r>
              <a:rPr dirty="0" baseline="27777" sz="1500" spc="-89">
                <a:latin typeface="DejaVu Sans"/>
                <a:cs typeface="DejaVu Sans"/>
              </a:rPr>
              <a:t>−19</a:t>
            </a:r>
            <a:r>
              <a:rPr dirty="0" sz="1400" spc="-60">
                <a:latin typeface="DejaVu Sans"/>
                <a:cs typeface="DejaVu Sans"/>
              </a:rPr>
              <a:t>𝐶</a:t>
            </a:r>
            <a:r>
              <a:rPr dirty="0" sz="1400" spc="-6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while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proton  </a:t>
            </a:r>
            <a:r>
              <a:rPr dirty="0" sz="1400">
                <a:latin typeface="Times New Roman"/>
                <a:cs typeface="Times New Roman"/>
              </a:rPr>
              <a:t>carries a </a:t>
            </a:r>
            <a:r>
              <a:rPr dirty="0" sz="1400" spc="-5">
                <a:latin typeface="Times New Roman"/>
                <a:cs typeface="Times New Roman"/>
              </a:rPr>
              <a:t>positive charge of the same magnitude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electron. The  presence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equal numbers </a:t>
            </a:r>
            <a:r>
              <a:rPr dirty="0" sz="1400" spc="1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protons and electrons leaves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atom  neutrally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charged.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The following points should be noted </a:t>
            </a:r>
            <a:r>
              <a:rPr dirty="0" sz="1400" spc="-10">
                <a:latin typeface="Times New Roman"/>
                <a:cs typeface="Times New Roman"/>
              </a:rPr>
              <a:t>about </a:t>
            </a:r>
            <a:r>
              <a:rPr dirty="0" sz="1400" spc="-5">
                <a:latin typeface="Times New Roman"/>
                <a:cs typeface="Times New Roman"/>
              </a:rPr>
              <a:t>electric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charge: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1.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coulomb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large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unit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charges.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charge,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there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73453" y="644537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60">
                <a:latin typeface="DejaVu Sans"/>
                <a:cs typeface="DejaVu Sans"/>
              </a:rPr>
              <a:t>1</a:t>
            </a:r>
            <a:endParaRPr sz="10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6640448"/>
            <a:ext cx="7816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70">
                <a:latin typeface="DejaVu Sans"/>
                <a:cs typeface="DejaVu Sans"/>
              </a:rPr>
              <a:t>1.602×10</a:t>
            </a:r>
            <a:r>
              <a:rPr dirty="0" baseline="20833" sz="1200" spc="-104">
                <a:latin typeface="DejaVu Sans"/>
                <a:cs typeface="DejaVu Sans"/>
              </a:rPr>
              <a:t>−19</a:t>
            </a:r>
            <a:endParaRPr baseline="20833" sz="1200">
              <a:latin typeface="DejaVu Sans"/>
              <a:cs typeface="DejaVu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43304" y="6639432"/>
            <a:ext cx="759460" cy="0"/>
          </a:xfrm>
          <a:custGeom>
            <a:avLst/>
            <a:gdLst/>
            <a:ahLst/>
            <a:cxnLst/>
            <a:rect l="l" t="t" r="r" b="b"/>
            <a:pathLst>
              <a:path w="759460" h="0">
                <a:moveTo>
                  <a:pt x="0" y="0"/>
                </a:moveTo>
                <a:lnTo>
                  <a:pt x="7589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939798" y="6498716"/>
            <a:ext cx="44919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25">
                <a:latin typeface="DejaVu Sans"/>
                <a:cs typeface="DejaVu Sans"/>
              </a:rPr>
              <a:t>= 6.24 </a:t>
            </a:r>
            <a:r>
              <a:rPr dirty="0" sz="1400" spc="-175">
                <a:latin typeface="DejaVu Sans"/>
                <a:cs typeface="DejaVu Sans"/>
              </a:rPr>
              <a:t>× </a:t>
            </a:r>
            <a:r>
              <a:rPr dirty="0" sz="1400" spc="-95">
                <a:latin typeface="DejaVu Sans"/>
                <a:cs typeface="DejaVu Sans"/>
              </a:rPr>
              <a:t>10</a:t>
            </a:r>
            <a:r>
              <a:rPr dirty="0" baseline="27777" sz="1500" spc="-142">
                <a:latin typeface="DejaVu Sans"/>
                <a:cs typeface="DejaVu Sans"/>
              </a:rPr>
              <a:t>18 </a:t>
            </a:r>
            <a:r>
              <a:rPr dirty="0" sz="1400" spc="-5">
                <a:latin typeface="Times New Roman"/>
                <a:cs typeface="Times New Roman"/>
              </a:rPr>
              <a:t>electrons. Thus realistic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laboratory </a:t>
            </a:r>
            <a:r>
              <a:rPr dirty="0" sz="1400">
                <a:latin typeface="Times New Roman"/>
                <a:cs typeface="Times New Roman"/>
              </a:rPr>
              <a:t>values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30604" y="6767550"/>
            <a:ext cx="5302250" cy="279844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-5">
                <a:latin typeface="Times New Roman"/>
                <a:cs typeface="Times New Roman"/>
              </a:rPr>
              <a:t>charges </a:t>
            </a:r>
            <a:r>
              <a:rPr dirty="0" sz="1400">
                <a:latin typeface="Times New Roman"/>
                <a:cs typeface="Times New Roman"/>
              </a:rPr>
              <a:t>are on </a:t>
            </a:r>
            <a:r>
              <a:rPr dirty="0" sz="1400" spc="-5">
                <a:latin typeface="Times New Roman"/>
                <a:cs typeface="Times New Roman"/>
              </a:rPr>
              <a:t>the order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5">
                <a:latin typeface="DejaVu Sans"/>
                <a:cs typeface="DejaVu Sans"/>
              </a:rPr>
              <a:t>𝑝𝐶, </a:t>
            </a:r>
            <a:r>
              <a:rPr dirty="0" sz="1400" spc="-25">
                <a:latin typeface="DejaVu Sans"/>
                <a:cs typeface="DejaVu Sans"/>
              </a:rPr>
              <a:t>𝑛𝐶</a:t>
            </a:r>
            <a:r>
              <a:rPr dirty="0" sz="1400" spc="-285">
                <a:latin typeface="DejaVu Sans"/>
                <a:cs typeface="DejaVu Sans"/>
              </a:rPr>
              <a:t> </a:t>
            </a:r>
            <a:r>
              <a:rPr dirty="0" sz="1400" spc="-135">
                <a:latin typeface="DejaVu Sans"/>
                <a:cs typeface="DejaVu Sans"/>
              </a:rPr>
              <a:t>𝑜𝑟 </a:t>
            </a:r>
            <a:r>
              <a:rPr dirty="0" sz="1400" spc="-10">
                <a:latin typeface="DejaVu Sans"/>
                <a:cs typeface="DejaVu Sans"/>
              </a:rPr>
              <a:t>𝜇𝐶</a:t>
            </a:r>
            <a:r>
              <a:rPr dirty="0" sz="1400" spc="-1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ts val="2470"/>
              </a:lnSpc>
              <a:spcBef>
                <a:spcPts val="170"/>
              </a:spcBef>
              <a:buAutoNum type="arabicPeriod" startAt="2"/>
              <a:tabLst>
                <a:tab pos="196850" algn="l"/>
              </a:tabLst>
            </a:pPr>
            <a:r>
              <a:rPr dirty="0" sz="1400" spc="-5">
                <a:latin typeface="Times New Roman"/>
                <a:cs typeface="Times New Roman"/>
              </a:rPr>
              <a:t>According to experimental observations,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only </a:t>
            </a:r>
            <a:r>
              <a:rPr dirty="0" sz="1400">
                <a:latin typeface="Times New Roman"/>
                <a:cs typeface="Times New Roman"/>
              </a:rPr>
              <a:t>charges </a:t>
            </a:r>
            <a:r>
              <a:rPr dirty="0" sz="1400" spc="-5">
                <a:latin typeface="Times New Roman"/>
                <a:cs typeface="Times New Roman"/>
              </a:rPr>
              <a:t>that occur in  </a:t>
            </a:r>
            <a:r>
              <a:rPr dirty="0" sz="1400">
                <a:latin typeface="Times New Roman"/>
                <a:cs typeface="Times New Roman"/>
              </a:rPr>
              <a:t>nature are </a:t>
            </a:r>
            <a:r>
              <a:rPr dirty="0" sz="1400" spc="-5">
                <a:latin typeface="Times New Roman"/>
                <a:cs typeface="Times New Roman"/>
              </a:rPr>
              <a:t>integral multiples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electronic </a:t>
            </a:r>
            <a:r>
              <a:rPr dirty="0" sz="1400">
                <a:latin typeface="Times New Roman"/>
                <a:cs typeface="Times New Roman"/>
              </a:rPr>
              <a:t>charge </a:t>
            </a:r>
            <a:r>
              <a:rPr dirty="0" sz="1400" spc="-125">
                <a:latin typeface="DejaVu Sans"/>
                <a:cs typeface="DejaVu Sans"/>
              </a:rPr>
              <a:t>−1.602 </a:t>
            </a:r>
            <a:r>
              <a:rPr dirty="0" sz="1400" spc="-175">
                <a:latin typeface="DejaVu Sans"/>
                <a:cs typeface="DejaVu Sans"/>
              </a:rPr>
              <a:t>×</a:t>
            </a:r>
            <a:r>
              <a:rPr dirty="0" sz="1400" spc="-180">
                <a:latin typeface="DejaVu Sans"/>
                <a:cs typeface="DejaVu Sans"/>
              </a:rPr>
              <a:t> </a:t>
            </a:r>
            <a:r>
              <a:rPr dirty="0" sz="1400" spc="-65">
                <a:latin typeface="DejaVu Sans"/>
                <a:cs typeface="DejaVu Sans"/>
              </a:rPr>
              <a:t>10</a:t>
            </a:r>
            <a:r>
              <a:rPr dirty="0" baseline="27777" sz="1500" spc="-97">
                <a:latin typeface="DejaVu Sans"/>
                <a:cs typeface="DejaVu Sans"/>
              </a:rPr>
              <a:t>19</a:t>
            </a:r>
            <a:r>
              <a:rPr dirty="0" sz="1400" spc="-65">
                <a:latin typeface="Times New Roman"/>
                <a:cs typeface="Times New Roman"/>
              </a:rPr>
              <a:t>C.</a:t>
            </a:r>
            <a:endParaRPr sz="1400">
              <a:latin typeface="Times New Roman"/>
              <a:cs typeface="Times New Roman"/>
            </a:endParaRPr>
          </a:p>
          <a:p>
            <a:pPr marL="219075" indent="-206375">
              <a:lnSpc>
                <a:spcPct val="100000"/>
              </a:lnSpc>
              <a:spcBef>
                <a:spcPts val="530"/>
              </a:spcBef>
              <a:buAutoNum type="arabicPeriod" startAt="2"/>
              <a:tabLst>
                <a:tab pos="21971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5" i="1">
                <a:latin typeface="Times New Roman"/>
                <a:cs typeface="Times New Roman"/>
              </a:rPr>
              <a:t>law of conservation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charge </a:t>
            </a:r>
            <a:r>
              <a:rPr dirty="0" sz="1400" spc="-5">
                <a:latin typeface="Times New Roman"/>
                <a:cs typeface="Times New Roman"/>
              </a:rPr>
              <a:t>states that charge can neither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7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created </a:t>
            </a:r>
            <a:r>
              <a:rPr dirty="0" sz="1400" spc="-5">
                <a:latin typeface="Times New Roman"/>
                <a:cs typeface="Times New Roman"/>
              </a:rPr>
              <a:t>nor destroyed only transferred. Thus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algebraic sum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electric charges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system </a:t>
            </a:r>
            <a:r>
              <a:rPr dirty="0" sz="1400">
                <a:latin typeface="Times New Roman"/>
                <a:cs typeface="Times New Roman"/>
              </a:rPr>
              <a:t>does </a:t>
            </a:r>
            <a:r>
              <a:rPr dirty="0" sz="1400" spc="-5">
                <a:latin typeface="Times New Roman"/>
                <a:cs typeface="Times New Roman"/>
              </a:rPr>
              <a:t>not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change.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When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conducting wire (consisting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several atoms)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connected </a:t>
            </a:r>
            <a:r>
              <a:rPr dirty="0" sz="1400">
                <a:latin typeface="Times New Roman"/>
                <a:cs typeface="Times New Roman"/>
              </a:rPr>
              <a:t>to a  battery (a  </a:t>
            </a:r>
            <a:r>
              <a:rPr dirty="0" sz="1400" spc="-5">
                <a:latin typeface="Times New Roman"/>
                <a:cs typeface="Times New Roman"/>
              </a:rPr>
              <a:t>source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electromotive  force), the  charges  </a:t>
            </a:r>
            <a:r>
              <a:rPr dirty="0" sz="1400">
                <a:latin typeface="Times New Roman"/>
                <a:cs typeface="Times New Roman"/>
              </a:rPr>
              <a:t>are  </a:t>
            </a:r>
            <a:r>
              <a:rPr dirty="0" sz="1400" spc="-5">
                <a:latin typeface="Times New Roman"/>
                <a:cs typeface="Times New Roman"/>
              </a:rPr>
              <a:t>compelled 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move;  positive  charges  move  </a:t>
            </a:r>
            <a:r>
              <a:rPr dirty="0" sz="140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one  direction  while  negative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charges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8336" y="3368293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4">
                <a:moveTo>
                  <a:pt x="0" y="56388"/>
                </a:moveTo>
                <a:lnTo>
                  <a:pt x="38100" y="56388"/>
                </a:lnTo>
                <a:lnTo>
                  <a:pt x="38100" y="0"/>
                </a:lnTo>
                <a:lnTo>
                  <a:pt x="0" y="0"/>
                </a:lnTo>
                <a:lnTo>
                  <a:pt x="0" y="56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18336" y="3368293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65580" y="3415537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3" y="9144"/>
                </a:lnTo>
                <a:lnTo>
                  <a:pt x="9143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65580" y="3415537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3" y="9144"/>
                </a:lnTo>
                <a:lnTo>
                  <a:pt x="9143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4724" y="3387343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4724" y="3420109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505702" y="3368293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4">
                <a:moveTo>
                  <a:pt x="0" y="56388"/>
                </a:moveTo>
                <a:lnTo>
                  <a:pt x="38100" y="56388"/>
                </a:lnTo>
                <a:lnTo>
                  <a:pt x="38100" y="0"/>
                </a:lnTo>
                <a:lnTo>
                  <a:pt x="0" y="0"/>
                </a:lnTo>
                <a:lnTo>
                  <a:pt x="0" y="56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487414" y="3368293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487414" y="3415537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4" y="9144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487414" y="3415537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4" y="9144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37386" y="3424758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70152" y="3424758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524752" y="3424758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491985" y="3424758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065580" y="792327"/>
            <a:ext cx="5431155" cy="31642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7470" marR="68580">
              <a:lnSpc>
                <a:spcPct val="1436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move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opposite direction.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motion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charges creates electric  current.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conventional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take the current flow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movement of  positive </a:t>
            </a:r>
            <a:r>
              <a:rPr dirty="0" sz="1400">
                <a:latin typeface="Times New Roman"/>
                <a:cs typeface="Times New Roman"/>
              </a:rPr>
              <a:t>charges. </a:t>
            </a:r>
            <a:r>
              <a:rPr dirty="0" sz="1400" spc="-1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is, opposite to the flow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negative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charges,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Fig.</a:t>
            </a:r>
            <a:endParaRPr sz="1400">
              <a:latin typeface="Times New Roman"/>
              <a:cs typeface="Times New Roman"/>
            </a:endParaRPr>
          </a:p>
          <a:p>
            <a:pPr algn="just" marL="77470" marR="68580">
              <a:lnSpc>
                <a:spcPct val="1438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1.2 </a:t>
            </a:r>
            <a:r>
              <a:rPr dirty="0" sz="1400" spc="-5">
                <a:latin typeface="Times New Roman"/>
                <a:cs typeface="Times New Roman"/>
              </a:rPr>
              <a:t>illustrates.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convention </a:t>
            </a:r>
            <a:r>
              <a:rPr dirty="0" sz="1400" spc="-10">
                <a:latin typeface="Times New Roman"/>
                <a:cs typeface="Times New Roman"/>
              </a:rPr>
              <a:t>was </a:t>
            </a:r>
            <a:r>
              <a:rPr dirty="0" sz="1400" spc="-5">
                <a:latin typeface="Times New Roman"/>
                <a:cs typeface="Times New Roman"/>
              </a:rPr>
              <a:t>introduced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Benjamin Franklin  (1706–1790),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American scientist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inventor. Although we now  know that current in metallic conductors is </a:t>
            </a:r>
            <a:r>
              <a:rPr dirty="0" sz="1400">
                <a:latin typeface="Times New Roman"/>
                <a:cs typeface="Times New Roman"/>
              </a:rPr>
              <a:t>due </a:t>
            </a:r>
            <a:r>
              <a:rPr dirty="0" sz="1400" spc="-5">
                <a:latin typeface="Times New Roman"/>
                <a:cs typeface="Times New Roman"/>
              </a:rPr>
              <a:t>to negatively </a:t>
            </a:r>
            <a:r>
              <a:rPr dirty="0" sz="1400">
                <a:latin typeface="Times New Roman"/>
                <a:cs typeface="Times New Roman"/>
              </a:rPr>
              <a:t>charged  </a:t>
            </a:r>
            <a:r>
              <a:rPr dirty="0" sz="1400" spc="-5">
                <a:latin typeface="Times New Roman"/>
                <a:cs typeface="Times New Roman"/>
              </a:rPr>
              <a:t>electrons, we will follow the universally </a:t>
            </a:r>
            <a:r>
              <a:rPr dirty="0" sz="1400">
                <a:latin typeface="Times New Roman"/>
                <a:cs typeface="Times New Roman"/>
              </a:rPr>
              <a:t>accepted </a:t>
            </a:r>
            <a:r>
              <a:rPr dirty="0" sz="1400" spc="-5">
                <a:latin typeface="Times New Roman"/>
                <a:cs typeface="Times New Roman"/>
              </a:rPr>
              <a:t>convention that current 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net flow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positive charges.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Thus,</a:t>
            </a:r>
            <a:endParaRPr sz="1400">
              <a:latin typeface="Times New Roman"/>
              <a:cs typeface="Times New Roman"/>
            </a:endParaRPr>
          </a:p>
          <a:p>
            <a:pPr algn="just" marL="77470" marR="73025">
              <a:lnSpc>
                <a:spcPct val="144500"/>
              </a:lnSpc>
              <a:spcBef>
                <a:spcPts val="540"/>
              </a:spcBef>
            </a:pPr>
            <a:r>
              <a:rPr dirty="0" sz="1400" b="1">
                <a:latin typeface="Times New Roman"/>
                <a:cs typeface="Times New Roman"/>
              </a:rPr>
              <a:t>Electric current </a:t>
            </a:r>
            <a:r>
              <a:rPr dirty="0" sz="1400" spc="-5">
                <a:latin typeface="Times New Roman"/>
                <a:cs typeface="Times New Roman"/>
              </a:rPr>
              <a:t>is the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rate of </a:t>
            </a:r>
            <a:r>
              <a:rPr dirty="0" sz="1400" spc="-5">
                <a:latin typeface="Times New Roman"/>
                <a:cs typeface="Times New Roman"/>
              </a:rPr>
              <a:t>change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charge, measured in  amperes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(A).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18336" y="4083430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74724" y="4102480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74724" y="4069714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87414" y="4083430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37386" y="3745102"/>
            <a:ext cx="0" cy="376555"/>
          </a:xfrm>
          <a:custGeom>
            <a:avLst/>
            <a:gdLst/>
            <a:ahLst/>
            <a:cxnLst/>
            <a:rect l="l" t="t" r="r" b="b"/>
            <a:pathLst>
              <a:path w="0" h="376554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70152" y="3745102"/>
            <a:ext cx="0" cy="329565"/>
          </a:xfrm>
          <a:custGeom>
            <a:avLst/>
            <a:gdLst/>
            <a:ahLst/>
            <a:cxnLst/>
            <a:rect l="l" t="t" r="r" b="b"/>
            <a:pathLst>
              <a:path w="0" h="329564">
                <a:moveTo>
                  <a:pt x="0" y="0"/>
                </a:moveTo>
                <a:lnTo>
                  <a:pt x="0" y="329184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524752" y="3745102"/>
            <a:ext cx="0" cy="376555"/>
          </a:xfrm>
          <a:custGeom>
            <a:avLst/>
            <a:gdLst/>
            <a:ahLst/>
            <a:cxnLst/>
            <a:rect l="l" t="t" r="r" b="b"/>
            <a:pathLst>
              <a:path w="0" h="376554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491985" y="3745102"/>
            <a:ext cx="0" cy="329565"/>
          </a:xfrm>
          <a:custGeom>
            <a:avLst/>
            <a:gdLst/>
            <a:ahLst/>
            <a:cxnLst/>
            <a:rect l="l" t="t" r="r" b="b"/>
            <a:pathLst>
              <a:path w="0" h="329564">
                <a:moveTo>
                  <a:pt x="0" y="0"/>
                </a:moveTo>
                <a:lnTo>
                  <a:pt x="0" y="32918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023617" y="5931788"/>
            <a:ext cx="3513454" cy="44513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967105" marR="5080" indent="-954405">
              <a:lnSpc>
                <a:spcPts val="1620"/>
              </a:lnSpc>
              <a:spcBef>
                <a:spcPts val="204"/>
              </a:spcBef>
            </a:pPr>
            <a:r>
              <a:rPr dirty="0" sz="1400">
                <a:latin typeface="Times New Roman"/>
                <a:cs typeface="Times New Roman"/>
              </a:rPr>
              <a:t>Fig. 1.2 </a:t>
            </a:r>
            <a:r>
              <a:rPr dirty="0" sz="1400" spc="-5">
                <a:latin typeface="Times New Roman"/>
                <a:cs typeface="Times New Roman"/>
              </a:rPr>
              <a:t>Electric current due to flow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electronic  </a:t>
            </a:r>
            <a:r>
              <a:rPr dirty="0" sz="1400">
                <a:latin typeface="Times New Roman"/>
                <a:cs typeface="Times New Roman"/>
              </a:rPr>
              <a:t>charge in a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conductor.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0604" y="6567906"/>
            <a:ext cx="5270500" cy="61404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Mathematically,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relationship between current </a:t>
            </a:r>
            <a:r>
              <a:rPr dirty="0" sz="1400" i="1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charge </a:t>
            </a:r>
            <a:r>
              <a:rPr dirty="0" sz="1400" i="1">
                <a:latin typeface="Times New Roman"/>
                <a:cs typeface="Times New Roman"/>
              </a:rPr>
              <a:t>q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10">
                <a:latin typeface="Times New Roman"/>
                <a:cs typeface="Times New Roman"/>
              </a:rPr>
              <a:t>and time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105" i="1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 marR="199390">
              <a:lnSpc>
                <a:spcPct val="100000"/>
              </a:lnSpc>
              <a:spcBef>
                <a:spcPts val="635"/>
              </a:spcBef>
            </a:pPr>
            <a:r>
              <a:rPr dirty="0" sz="1400" spc="-60">
                <a:latin typeface="DejaVu Sans"/>
                <a:cs typeface="DejaVu Sans"/>
              </a:rPr>
              <a:t>𝑑𝑞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62222" y="7218552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4" h="0">
                <a:moveTo>
                  <a:pt x="0" y="0"/>
                </a:moveTo>
                <a:lnTo>
                  <a:pt x="2045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584697" y="7077836"/>
            <a:ext cx="4089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0">
                <a:latin typeface="DejaVu Sans"/>
                <a:cs typeface="DejaVu Sans"/>
              </a:rPr>
              <a:t>(</a:t>
            </a:r>
            <a:r>
              <a:rPr dirty="0" sz="1400" spc="-114">
                <a:latin typeface="DejaVu Sans"/>
                <a:cs typeface="DejaVu Sans"/>
              </a:rPr>
              <a:t>1</a:t>
            </a:r>
            <a:r>
              <a:rPr dirty="0" sz="1400" spc="-160">
                <a:latin typeface="DejaVu Sans"/>
                <a:cs typeface="DejaVu Sans"/>
              </a:rPr>
              <a:t>.</a:t>
            </a:r>
            <a:r>
              <a:rPr dirty="0" sz="1400" spc="-114">
                <a:latin typeface="DejaVu Sans"/>
                <a:cs typeface="DejaVu Sans"/>
              </a:rPr>
              <a:t>1</a:t>
            </a:r>
            <a:r>
              <a:rPr dirty="0" sz="1400" spc="35">
                <a:latin typeface="DejaVu Sans"/>
                <a:cs typeface="DejaVu Sans"/>
              </a:rPr>
              <a:t>)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30604" y="7077836"/>
            <a:ext cx="3636010" cy="9328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38680">
              <a:lnSpc>
                <a:spcPct val="100000"/>
              </a:lnSpc>
              <a:spcBef>
                <a:spcPts val="105"/>
              </a:spcBef>
            </a:pPr>
            <a:r>
              <a:rPr dirty="0" sz="1400" spc="-400">
                <a:latin typeface="DejaVu Sans"/>
                <a:cs typeface="DejaVu Sans"/>
              </a:rPr>
              <a:t>𝑖 </a:t>
            </a:r>
            <a:r>
              <a:rPr dirty="0" sz="1400" spc="-125">
                <a:latin typeface="DejaVu Sans"/>
                <a:cs typeface="DejaVu Sans"/>
              </a:rPr>
              <a:t>≜</a:t>
            </a:r>
            <a:r>
              <a:rPr dirty="0" sz="1400" spc="50">
                <a:latin typeface="DejaVu Sans"/>
                <a:cs typeface="DejaVu Sans"/>
              </a:rPr>
              <a:t> </a:t>
            </a:r>
            <a:r>
              <a:rPr dirty="0" baseline="-37698" sz="2100" spc="-240">
                <a:latin typeface="DejaVu Sans"/>
                <a:cs typeface="DejaVu Sans"/>
              </a:rPr>
              <a:t>𝑑𝑡</a:t>
            </a:r>
            <a:endParaRPr baseline="-37698" sz="21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dirty="0" sz="1400" spc="-5">
                <a:latin typeface="Times New Roman"/>
                <a:cs typeface="Times New Roman"/>
              </a:rPr>
              <a:t>Where current is measured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amperes (A),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1478915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ampere </a:t>
            </a:r>
            <a:r>
              <a:rPr dirty="0" sz="1400">
                <a:latin typeface="Times New Roman"/>
                <a:cs typeface="Times New Roman"/>
              </a:rPr>
              <a:t>= 1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coulomb/second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30604" y="7987893"/>
            <a:ext cx="5299710" cy="1250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45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charge transferred between time </a:t>
            </a:r>
            <a:r>
              <a:rPr dirty="0" sz="1400" spc="-165">
                <a:latin typeface="DejaVu Sans"/>
                <a:cs typeface="DejaVu Sans"/>
              </a:rPr>
              <a:t>𝑡</a:t>
            </a:r>
            <a:r>
              <a:rPr dirty="0" baseline="-16666" sz="1500" spc="-247">
                <a:latin typeface="DejaVu Sans"/>
                <a:cs typeface="DejaVu Sans"/>
              </a:rPr>
              <a:t>𝑜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obtained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integrating  both sides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Eq. (1.1). </a:t>
            </a:r>
            <a:r>
              <a:rPr dirty="0" sz="1400" spc="-10">
                <a:latin typeface="Times New Roman"/>
                <a:cs typeface="Times New Roman"/>
              </a:rPr>
              <a:t>We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obtain</a:t>
            </a:r>
            <a:endParaRPr sz="1400">
              <a:latin typeface="Times New Roman"/>
              <a:cs typeface="Times New Roman"/>
            </a:endParaRPr>
          </a:p>
          <a:p>
            <a:pPr algn="ctr" marR="226060">
              <a:lnSpc>
                <a:spcPts val="1200"/>
              </a:lnSpc>
              <a:spcBef>
                <a:spcPts val="665"/>
              </a:spcBef>
            </a:pPr>
            <a:r>
              <a:rPr dirty="0" sz="1000" spc="-165">
                <a:latin typeface="DejaVu Sans"/>
                <a:cs typeface="DejaVu Sans"/>
              </a:rPr>
              <a:t>𝑡</a:t>
            </a:r>
            <a:endParaRPr sz="1000">
              <a:latin typeface="DejaVu Sans"/>
              <a:cs typeface="DejaVu Sans"/>
            </a:endParaRPr>
          </a:p>
          <a:p>
            <a:pPr marL="2005964">
              <a:lnSpc>
                <a:spcPts val="1680"/>
              </a:lnSpc>
              <a:tabLst>
                <a:tab pos="4599305" algn="l"/>
              </a:tabLst>
            </a:pPr>
            <a:r>
              <a:rPr dirty="0" sz="1400" spc="105">
                <a:latin typeface="DejaVu Sans"/>
                <a:cs typeface="DejaVu Sans"/>
              </a:rPr>
              <a:t>𝑄 </a:t>
            </a:r>
            <a:r>
              <a:rPr dirty="0" sz="1400" spc="-125">
                <a:latin typeface="DejaVu Sans"/>
                <a:cs typeface="DejaVu Sans"/>
              </a:rPr>
              <a:t>≜</a:t>
            </a:r>
            <a:r>
              <a:rPr dirty="0" sz="1400" spc="-200">
                <a:latin typeface="DejaVu Sans"/>
                <a:cs typeface="DejaVu Sans"/>
              </a:rPr>
              <a:t> </a:t>
            </a:r>
            <a:r>
              <a:rPr dirty="0" sz="1400" spc="400">
                <a:latin typeface="DejaVu Sans"/>
                <a:cs typeface="DejaVu Sans"/>
              </a:rPr>
              <a:t>∫</a:t>
            </a:r>
            <a:r>
              <a:rPr dirty="0" sz="1400" spc="90">
                <a:latin typeface="DejaVu Sans"/>
                <a:cs typeface="DejaVu Sans"/>
              </a:rPr>
              <a:t> </a:t>
            </a:r>
            <a:r>
              <a:rPr dirty="0" sz="1400" spc="-240">
                <a:latin typeface="DejaVu Sans"/>
                <a:cs typeface="DejaVu Sans"/>
              </a:rPr>
              <a:t>𝑖𝑑𝑡	</a:t>
            </a:r>
            <a:r>
              <a:rPr dirty="0" sz="1400" spc="-65">
                <a:latin typeface="DejaVu Sans"/>
                <a:cs typeface="DejaVu Sans"/>
              </a:rPr>
              <a:t>(1.2)</a:t>
            </a:r>
            <a:endParaRPr sz="1400">
              <a:latin typeface="DejaVu Sans"/>
              <a:cs typeface="DejaVu Sans"/>
            </a:endParaRPr>
          </a:p>
          <a:p>
            <a:pPr algn="ctr" marR="281305">
              <a:lnSpc>
                <a:spcPct val="100000"/>
              </a:lnSpc>
              <a:spcBef>
                <a:spcPts val="55"/>
              </a:spcBef>
            </a:pPr>
            <a:r>
              <a:rPr dirty="0" sz="1000" spc="-90">
                <a:latin typeface="DejaVu Sans"/>
                <a:cs typeface="DejaVu Sans"/>
              </a:rPr>
              <a:t>𝑡𝑜</a:t>
            </a:r>
            <a:endParaRPr sz="1000">
              <a:latin typeface="DejaVu Sans"/>
              <a:cs typeface="DejaVu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489282" y="4439541"/>
            <a:ext cx="2904724" cy="14663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2327"/>
            <a:ext cx="5302250" cy="2344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3970">
              <a:lnSpc>
                <a:spcPct val="1437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current does not change with time, </a:t>
            </a:r>
            <a:r>
              <a:rPr dirty="0" sz="1400">
                <a:latin typeface="Times New Roman"/>
                <a:cs typeface="Times New Roman"/>
              </a:rPr>
              <a:t>but </a:t>
            </a:r>
            <a:r>
              <a:rPr dirty="0" sz="1400" spc="-5">
                <a:latin typeface="Times New Roman"/>
                <a:cs typeface="Times New Roman"/>
              </a:rPr>
              <a:t>remains constant, we </a:t>
            </a:r>
            <a:r>
              <a:rPr dirty="0" sz="1400">
                <a:latin typeface="Times New Roman"/>
                <a:cs typeface="Times New Roman"/>
              </a:rPr>
              <a:t>call it a  </a:t>
            </a:r>
            <a:r>
              <a:rPr dirty="0" sz="1400" spc="-5">
                <a:latin typeface="Times New Roman"/>
                <a:cs typeface="Times New Roman"/>
              </a:rPr>
              <a:t>direct current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(dc).</a:t>
            </a:r>
            <a:endParaRPr sz="1400">
              <a:latin typeface="Times New Roman"/>
              <a:cs typeface="Times New Roman"/>
            </a:endParaRPr>
          </a:p>
          <a:p>
            <a:pPr marL="288290">
              <a:lnSpc>
                <a:spcPct val="100000"/>
              </a:lnSpc>
              <a:spcBef>
                <a:spcPts val="117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b="1">
                <a:latin typeface="Times New Roman"/>
                <a:cs typeface="Times New Roman"/>
              </a:rPr>
              <a:t>direct </a:t>
            </a:r>
            <a:r>
              <a:rPr dirty="0" sz="1400" spc="-5" b="1">
                <a:latin typeface="Times New Roman"/>
                <a:cs typeface="Times New Roman"/>
              </a:rPr>
              <a:t>current </a:t>
            </a:r>
            <a:r>
              <a:rPr dirty="0" sz="1400" spc="-10">
                <a:latin typeface="Times New Roman"/>
                <a:cs typeface="Times New Roman"/>
              </a:rPr>
              <a:t>(dc)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current that remains constant with time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800"/>
              </a:lnSpc>
              <a:spcBef>
                <a:spcPts val="905"/>
              </a:spcBef>
            </a:pP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convention the symbol </a:t>
            </a:r>
            <a:r>
              <a:rPr dirty="0" sz="1400" i="1">
                <a:latin typeface="Times New Roman"/>
                <a:cs typeface="Times New Roman"/>
              </a:rPr>
              <a:t>I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represent such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constant current. 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time-varying current is represented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symbol </a:t>
            </a:r>
            <a:r>
              <a:rPr dirty="0" sz="1400" i="1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. A </a:t>
            </a:r>
            <a:r>
              <a:rPr dirty="0" sz="1400" spc="-5">
                <a:latin typeface="Times New Roman"/>
                <a:cs typeface="Times New Roman"/>
              </a:rPr>
              <a:t>common </a:t>
            </a:r>
            <a:r>
              <a:rPr dirty="0" sz="1400" spc="5">
                <a:latin typeface="Times New Roman"/>
                <a:cs typeface="Times New Roman"/>
              </a:rPr>
              <a:t>form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time-varying current is the sinusoidal current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 i="1">
                <a:latin typeface="Times New Roman"/>
                <a:cs typeface="Times New Roman"/>
              </a:rPr>
              <a:t>alternating current  </a:t>
            </a:r>
            <a:r>
              <a:rPr dirty="0" sz="1400">
                <a:latin typeface="Times New Roman"/>
                <a:cs typeface="Times New Roman"/>
              </a:rPr>
              <a:t>(ac).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6530" y="3260851"/>
            <a:ext cx="5469255" cy="39052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102870">
              <a:lnSpc>
                <a:spcPct val="100000"/>
              </a:lnSpc>
              <a:spcBef>
                <a:spcPts val="200"/>
              </a:spcBef>
            </a:pPr>
            <a:r>
              <a:rPr dirty="0" sz="1400" spc="-5">
                <a:latin typeface="Times New Roman"/>
                <a:cs typeface="Times New Roman"/>
              </a:rPr>
              <a:t>An </a:t>
            </a:r>
            <a:r>
              <a:rPr dirty="0" sz="1400" spc="-5" b="1">
                <a:latin typeface="Times New Roman"/>
                <a:cs typeface="Times New Roman"/>
              </a:rPr>
              <a:t>alternating current </a:t>
            </a:r>
            <a:r>
              <a:rPr dirty="0" sz="1400">
                <a:latin typeface="Times New Roman"/>
                <a:cs typeface="Times New Roman"/>
              </a:rPr>
              <a:t>(ac)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 that varies </a:t>
            </a:r>
            <a:r>
              <a:rPr dirty="0" sz="1300" spc="-5">
                <a:latin typeface="Times New Roman"/>
                <a:cs typeface="Times New Roman"/>
              </a:rPr>
              <a:t>sinusoidally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761968"/>
            <a:ext cx="5302250" cy="12522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8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Such current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your household,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run the air conditioner,  refrigerator, washing machine, and other electric appliances. Figure </a:t>
            </a:r>
            <a:r>
              <a:rPr dirty="0" sz="1400" spc="5">
                <a:latin typeface="Times New Roman"/>
                <a:cs typeface="Times New Roman"/>
              </a:rPr>
              <a:t>1.3  </a:t>
            </a:r>
            <a:r>
              <a:rPr dirty="0" sz="1400" spc="-5">
                <a:latin typeface="Times New Roman"/>
                <a:cs typeface="Times New Roman"/>
              </a:rPr>
              <a:t>shows direct current and alternating current; these are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two most  common 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current.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will consider </a:t>
            </a:r>
            <a:r>
              <a:rPr dirty="0" sz="1400">
                <a:latin typeface="Times New Roman"/>
                <a:cs typeface="Times New Roman"/>
              </a:rPr>
              <a:t>other </a:t>
            </a:r>
            <a:r>
              <a:rPr dirty="0" sz="1400" spc="-5">
                <a:latin typeface="Times New Roman"/>
                <a:cs typeface="Times New Roman"/>
              </a:rPr>
              <a:t>types later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book.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7586853"/>
            <a:ext cx="5295900" cy="199136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ctr" marL="1155700" marR="1146175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1.3 Two </a:t>
            </a:r>
            <a:r>
              <a:rPr dirty="0" sz="1200" spc="-5">
                <a:latin typeface="Times New Roman"/>
                <a:cs typeface="Times New Roman"/>
              </a:rPr>
              <a:t>common </a:t>
            </a:r>
            <a:r>
              <a:rPr dirty="0" sz="1200">
                <a:latin typeface="Times New Roman"/>
                <a:cs typeface="Times New Roman"/>
              </a:rPr>
              <a:t>types of </a:t>
            </a:r>
            <a:r>
              <a:rPr dirty="0" sz="1200" spc="-5">
                <a:latin typeface="Times New Roman"/>
                <a:cs typeface="Times New Roman"/>
              </a:rPr>
              <a:t>current: </a:t>
            </a:r>
            <a:r>
              <a:rPr dirty="0" sz="1200">
                <a:latin typeface="Times New Roman"/>
                <a:cs typeface="Times New Roman"/>
              </a:rPr>
              <a:t>(a) </a:t>
            </a:r>
            <a:r>
              <a:rPr dirty="0" sz="1200" spc="-5">
                <a:latin typeface="Times New Roman"/>
                <a:cs typeface="Times New Roman"/>
              </a:rPr>
              <a:t>direct  current </a:t>
            </a:r>
            <a:r>
              <a:rPr dirty="0" sz="1200">
                <a:latin typeface="Times New Roman"/>
                <a:cs typeface="Times New Roman"/>
              </a:rPr>
              <a:t>(dc), (b) </a:t>
            </a:r>
            <a:r>
              <a:rPr dirty="0" sz="1200" spc="-5">
                <a:latin typeface="Times New Roman"/>
                <a:cs typeface="Times New Roman"/>
              </a:rPr>
              <a:t>alternating current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(ac).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43800"/>
              </a:lnSpc>
              <a:spcBef>
                <a:spcPts val="540"/>
              </a:spcBef>
            </a:pPr>
            <a:r>
              <a:rPr dirty="0" sz="1400" spc="-5">
                <a:latin typeface="Times New Roman"/>
                <a:cs typeface="Times New Roman"/>
              </a:rPr>
              <a:t>Shows direct current and alternating current; these are the two most  common types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current.</a:t>
            </a:r>
            <a:endParaRPr sz="1400">
              <a:latin typeface="Times New Roman"/>
              <a:cs typeface="Times New Roman"/>
            </a:endParaRPr>
          </a:p>
          <a:p>
            <a:pPr marL="12700" marR="112395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Once we define current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movement of charge, we expect current </a:t>
            </a:r>
            <a:r>
              <a:rPr dirty="0" sz="1400" spc="5">
                <a:latin typeface="Times New Roman"/>
                <a:cs typeface="Times New Roman"/>
              </a:rPr>
              <a:t>to  </a:t>
            </a:r>
            <a:r>
              <a:rPr dirty="0" sz="1400" spc="-5">
                <a:latin typeface="Times New Roman"/>
                <a:cs typeface="Times New Roman"/>
              </a:rPr>
              <a:t>have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associated direction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flow. As mentioned earlier, the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direction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current flow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conventionally </a:t>
            </a:r>
            <a:r>
              <a:rPr dirty="0" sz="1400">
                <a:latin typeface="Times New Roman"/>
                <a:cs typeface="Times New Roman"/>
              </a:rPr>
              <a:t>taken </a:t>
            </a:r>
            <a:r>
              <a:rPr dirty="0" sz="1400" spc="-5">
                <a:latin typeface="Times New Roman"/>
                <a:cs typeface="Times New Roman"/>
              </a:rPr>
              <a:t>as the direction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positive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charge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04418" y="5153611"/>
            <a:ext cx="2449208" cy="2125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48618" y="5179517"/>
            <a:ext cx="2772253" cy="21304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2327"/>
            <a:ext cx="5299710" cy="126365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45500"/>
              </a:lnSpc>
              <a:spcBef>
                <a:spcPts val="65"/>
              </a:spcBef>
            </a:pPr>
            <a:r>
              <a:rPr dirty="0" sz="1400" spc="-5">
                <a:latin typeface="Times New Roman"/>
                <a:cs typeface="Times New Roman"/>
              </a:rPr>
              <a:t>movement. Based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this convention,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 </a:t>
            </a:r>
            <a:r>
              <a:rPr dirty="0" sz="1400">
                <a:latin typeface="Times New Roman"/>
                <a:cs typeface="Times New Roman"/>
              </a:rPr>
              <a:t>of 5 A </a:t>
            </a:r>
            <a:r>
              <a:rPr dirty="0" sz="1400" spc="-5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represented  positively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negatively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Fig. </a:t>
            </a:r>
            <a:r>
              <a:rPr dirty="0" sz="1400" spc="5">
                <a:latin typeface="Times New Roman"/>
                <a:cs typeface="Times New Roman"/>
              </a:rPr>
              <a:t>1.4.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other words,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negative  current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25">
                <a:latin typeface="DejaVu Sans"/>
                <a:cs typeface="DejaVu Sans"/>
              </a:rPr>
              <a:t>−5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flowing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one direction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Fig. </a:t>
            </a:r>
            <a:r>
              <a:rPr dirty="0" sz="1400">
                <a:latin typeface="Times New Roman"/>
                <a:cs typeface="Times New Roman"/>
              </a:rPr>
              <a:t>1.4(b) is </a:t>
            </a:r>
            <a:r>
              <a:rPr dirty="0" sz="1400" spc="-5">
                <a:latin typeface="Times New Roman"/>
                <a:cs typeface="Times New Roman"/>
              </a:rPr>
              <a:t>the  same </a:t>
            </a:r>
            <a:r>
              <a:rPr dirty="0" sz="1400">
                <a:latin typeface="Times New Roman"/>
                <a:cs typeface="Times New Roman"/>
              </a:rPr>
              <a:t>as a current of </a:t>
            </a:r>
            <a:r>
              <a:rPr dirty="0" sz="1400" spc="-125">
                <a:latin typeface="DejaVu Sans"/>
                <a:cs typeface="DejaVu Sans"/>
              </a:rPr>
              <a:t>+5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flowing in the opposite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direction.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168266"/>
            <a:ext cx="4343400" cy="116014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59205" marR="5080" indent="-290195">
              <a:lnSpc>
                <a:spcPts val="1620"/>
              </a:lnSpc>
              <a:spcBef>
                <a:spcPts val="204"/>
              </a:spcBef>
            </a:pPr>
            <a:r>
              <a:rPr dirty="0" sz="1400">
                <a:latin typeface="Times New Roman"/>
                <a:cs typeface="Times New Roman"/>
              </a:rPr>
              <a:t>Fig. 1.4 </a:t>
            </a:r>
            <a:r>
              <a:rPr dirty="0" sz="1400" spc="-5">
                <a:latin typeface="Times New Roman"/>
                <a:cs typeface="Times New Roman"/>
              </a:rPr>
              <a:t>Conventional current </a:t>
            </a:r>
            <a:r>
              <a:rPr dirty="0" sz="1400" spc="-10">
                <a:latin typeface="Times New Roman"/>
                <a:cs typeface="Times New Roman"/>
              </a:rPr>
              <a:t>flow: </a:t>
            </a:r>
            <a:r>
              <a:rPr dirty="0" sz="1400">
                <a:latin typeface="Times New Roman"/>
                <a:cs typeface="Times New Roman"/>
              </a:rPr>
              <a:t>(a) </a:t>
            </a:r>
            <a:r>
              <a:rPr dirty="0" sz="1400" spc="-5">
                <a:latin typeface="Times New Roman"/>
                <a:cs typeface="Times New Roman"/>
              </a:rPr>
              <a:t>positive  current flow, </a:t>
            </a:r>
            <a:r>
              <a:rPr dirty="0" sz="1400">
                <a:latin typeface="Times New Roman"/>
                <a:cs typeface="Times New Roman"/>
              </a:rPr>
              <a:t>(b) </a:t>
            </a:r>
            <a:r>
              <a:rPr dirty="0" sz="1400" spc="-5">
                <a:latin typeface="Times New Roman"/>
                <a:cs typeface="Times New Roman"/>
              </a:rPr>
              <a:t>negative current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flow.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Arial"/>
                <a:cs typeface="Arial"/>
              </a:rPr>
              <a:t>Example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1.1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Times New Roman"/>
                <a:cs typeface="Times New Roman"/>
              </a:rPr>
              <a:t>How much charge is represented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4,600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electrons?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6840702"/>
            <a:ext cx="4852670" cy="6350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dirty="0" sz="1400" b="1">
                <a:latin typeface="Arial"/>
                <a:cs typeface="Arial"/>
              </a:rPr>
              <a:t>Practice </a:t>
            </a:r>
            <a:r>
              <a:rPr dirty="0" sz="1400" spc="-5" b="1">
                <a:latin typeface="Arial"/>
                <a:cs typeface="Arial"/>
              </a:rPr>
              <a:t>Problem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1.1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Calculate the amount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charge represented </a:t>
            </a:r>
            <a:r>
              <a:rPr dirty="0" sz="1400">
                <a:latin typeface="Times New Roman"/>
                <a:cs typeface="Times New Roman"/>
              </a:rPr>
              <a:t>by four </a:t>
            </a:r>
            <a:r>
              <a:rPr dirty="0" sz="1400" spc="-5">
                <a:latin typeface="Times New Roman"/>
                <a:cs typeface="Times New Roman"/>
              </a:rPr>
              <a:t>million protons.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38679" y="2223249"/>
            <a:ext cx="3445119" cy="16532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59959" y="7573060"/>
            <a:ext cx="1581150" cy="1828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0248" y="1196085"/>
            <a:ext cx="13931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85">
                <a:latin typeface="DejaVu Sans"/>
                <a:cs typeface="DejaVu Sans"/>
              </a:rPr>
              <a:t>𝑞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85">
                <a:latin typeface="DejaVu Sans"/>
                <a:cs typeface="DejaVu Sans"/>
              </a:rPr>
              <a:t>5𝑡𝑠𝑖𝑛4𝜋𝑡</a:t>
            </a:r>
            <a:r>
              <a:rPr dirty="0" sz="1400" spc="-40">
                <a:latin typeface="DejaVu Sans"/>
                <a:cs typeface="DejaVu Sans"/>
              </a:rPr>
              <a:t> </a:t>
            </a:r>
            <a:r>
              <a:rPr dirty="0" sz="1400" spc="130">
                <a:latin typeface="DejaVu Sans"/>
                <a:cs typeface="DejaVu Sans"/>
              </a:rPr>
              <a:t>𝑚𝐶</a:t>
            </a:r>
            <a:r>
              <a:rPr dirty="0" sz="1400" spc="13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93850"/>
            <a:ext cx="3832225" cy="954405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400" b="1">
                <a:latin typeface="Arial"/>
                <a:cs typeface="Arial"/>
              </a:rPr>
              <a:t>Example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1.2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ts val="2460"/>
              </a:lnSpc>
              <a:spcBef>
                <a:spcPts val="175"/>
              </a:spcBef>
            </a:pPr>
            <a:r>
              <a:rPr dirty="0" sz="1400" spc="-5">
                <a:latin typeface="Times New Roman"/>
                <a:cs typeface="Times New Roman"/>
              </a:rPr>
              <a:t>The total charge entering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terminal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Calculate the current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30">
                <a:latin typeface="DejaVu Sans"/>
                <a:cs typeface="DejaVu Sans"/>
              </a:rPr>
              <a:t>0.5 </a:t>
            </a:r>
            <a:r>
              <a:rPr dirty="0" sz="1400" spc="-170">
                <a:latin typeface="DejaVu Sans"/>
                <a:cs typeface="DejaVu Sans"/>
              </a:rPr>
              <a:t>𝑠.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4792192"/>
            <a:ext cx="5133340" cy="64452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 b="1">
                <a:latin typeface="Arial"/>
                <a:cs typeface="Arial"/>
              </a:rPr>
              <a:t>Practice </a:t>
            </a:r>
            <a:r>
              <a:rPr dirty="0" sz="1400" spc="-5" b="1">
                <a:latin typeface="Arial"/>
                <a:cs typeface="Arial"/>
              </a:rPr>
              <a:t>Problem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5" b="1">
                <a:latin typeface="Arial"/>
                <a:cs typeface="Arial"/>
              </a:rPr>
              <a:t>1.2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>
                <a:latin typeface="Times New Roman"/>
                <a:cs typeface="Times New Roman"/>
              </a:rPr>
              <a:t>If in </a:t>
            </a:r>
            <a:r>
              <a:rPr dirty="0" sz="1400" spc="-10">
                <a:latin typeface="Times New Roman"/>
                <a:cs typeface="Times New Roman"/>
              </a:rPr>
              <a:t>Example </a:t>
            </a:r>
            <a:r>
              <a:rPr dirty="0" sz="1400">
                <a:latin typeface="Times New Roman"/>
                <a:cs typeface="Times New Roman"/>
              </a:rPr>
              <a:t>1.2, </a:t>
            </a:r>
            <a:r>
              <a:rPr dirty="0" sz="1400" spc="-85">
                <a:latin typeface="DejaVu Sans"/>
                <a:cs typeface="DejaVu Sans"/>
              </a:rPr>
              <a:t>𝑞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baseline="1984" sz="2100" spc="-97">
                <a:latin typeface="DejaVu Sans"/>
                <a:cs typeface="DejaVu Sans"/>
              </a:rPr>
              <a:t>(</a:t>
            </a:r>
            <a:r>
              <a:rPr dirty="0" sz="1400" spc="-65">
                <a:latin typeface="DejaVu Sans"/>
                <a:cs typeface="DejaVu Sans"/>
              </a:rPr>
              <a:t>10 </a:t>
            </a:r>
            <a:r>
              <a:rPr dirty="0" sz="1400" spc="-125">
                <a:latin typeface="DejaVu Sans"/>
                <a:cs typeface="DejaVu Sans"/>
              </a:rPr>
              <a:t>− </a:t>
            </a:r>
            <a:r>
              <a:rPr dirty="0" sz="1400" spc="-110">
                <a:latin typeface="DejaVu Sans"/>
                <a:cs typeface="DejaVu Sans"/>
              </a:rPr>
              <a:t>10𝑒</a:t>
            </a:r>
            <a:r>
              <a:rPr dirty="0" baseline="27777" sz="1500" spc="-165">
                <a:latin typeface="DejaVu Sans"/>
                <a:cs typeface="DejaVu Sans"/>
              </a:rPr>
              <a:t>−2𝑡 </a:t>
            </a:r>
            <a:r>
              <a:rPr dirty="0" baseline="1984" sz="2100" spc="97">
                <a:latin typeface="DejaVu Sans"/>
                <a:cs typeface="DejaVu Sans"/>
              </a:rPr>
              <a:t>)</a:t>
            </a:r>
            <a:r>
              <a:rPr dirty="0" sz="1400" spc="65">
                <a:latin typeface="DejaVu Sans"/>
                <a:cs typeface="DejaVu Sans"/>
              </a:rPr>
              <a:t>𝑚𝐶, </a:t>
            </a:r>
            <a:r>
              <a:rPr dirty="0" sz="1400" spc="-5">
                <a:latin typeface="Times New Roman"/>
                <a:cs typeface="Times New Roman"/>
              </a:rPr>
              <a:t>find the current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30">
                <a:latin typeface="DejaVu Sans"/>
                <a:cs typeface="DejaVu Sans"/>
              </a:rPr>
              <a:t>0.5</a:t>
            </a:r>
            <a:r>
              <a:rPr dirty="0" sz="1400" spc="-300">
                <a:latin typeface="DejaVu Sans"/>
                <a:cs typeface="DejaVu Sans"/>
              </a:rPr>
              <a:t> </a:t>
            </a:r>
            <a:r>
              <a:rPr dirty="0" sz="1400" spc="-170">
                <a:latin typeface="DejaVu Sans"/>
                <a:cs typeface="DejaVu Sans"/>
              </a:rPr>
              <a:t>𝑠.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00015" y="5549899"/>
            <a:ext cx="1219200" cy="18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Shamfuture</dc:creator>
  <dcterms:created xsi:type="dcterms:W3CDTF">2018-10-21T20:38:20Z</dcterms:created>
  <dcterms:modified xsi:type="dcterms:W3CDTF">2018-10-21T20:38:20Z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2016-10-18T00:00:00Z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2018-10-21T00:00:00Z</vt:filetime>
  </property>
</Properties>
</file>